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_rels/presentation.xml.rels" ContentType="application/vnd.openxmlformats-package.relationshi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media/image1.png" ContentType="image/png"/>
  <Override PartName="/ppt/media/media2.mp4" ContentType="video/mp4"/>
  <Override PartName="/ppt/media/image3.png" ContentType="image/png"/>
  <Override PartName="/ppt/media/media4.mp4" ContentType="video/mp4"/>
  <Override PartName="/ppt/media/image5.png" ContentType="image/png"/>
  <Override PartName="/ppt/media/media6.mp4" ContentType="video/mp4"/>
  <Override PartName="/ppt/media/image7.png" ContentType="image/png"/>
  <Override PartName="/ppt/media/media8.mp4" ContentType="video/mp4"/>
  <Override PartName="/ppt/media/image9.png" ContentType="image/png"/>
  <Override PartName="/ppt/slides/slide1.xml" ContentType="application/vnd.openxmlformats-officedocument.presentationml.slide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notesSlides/_rels/notesSlide7.xml.rels" ContentType="application/vnd.openxmlformats-package.relationships+xml"/>
  <Override PartName="/ppt/notesSlides/notesSlide7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5" r:id="rId10"/>
  </p:sldMasterIdLst>
  <p:notesMasterIdLst>
    <p:notesMasterId r:id="rId11"/>
  </p:notes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</p:sldIdLst>
  <p:sldSz cx="10080625" cy="567055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notesMaster" Target="notesMasters/notesMaster1.xml"/><Relationship Id="rId12" Type="http://schemas.openxmlformats.org/officeDocument/2006/relationships/slide" Target="slides/slide1.xml"/><Relationship Id="rId13" Type="http://schemas.openxmlformats.org/officeDocument/2006/relationships/slide" Target="slides/slide2.xml"/><Relationship Id="rId14" Type="http://schemas.openxmlformats.org/officeDocument/2006/relationships/slide" Target="slides/slide3.xml"/><Relationship Id="rId15" Type="http://schemas.openxmlformats.org/officeDocument/2006/relationships/slide" Target="slides/slide4.xml"/><Relationship Id="rId16" Type="http://schemas.openxmlformats.org/officeDocument/2006/relationships/slide" Target="slides/slide5.xml"/><Relationship Id="rId17" Type="http://schemas.openxmlformats.org/officeDocument/2006/relationships/slide" Target="slides/slide6.xml"/><Relationship Id="rId18" Type="http://schemas.openxmlformats.org/officeDocument/2006/relationships/slide" Target="slides/slide7.xml"/><Relationship Id="rId19" Type="http://schemas.openxmlformats.org/officeDocument/2006/relationships/slide" Target="slides/slide8.xml"/><Relationship Id="rId20" Type="http://schemas.openxmlformats.org/officeDocument/2006/relationships/slide" Target="slides/slide9.xml"/><Relationship Id="rId21" Type="http://schemas.openxmlformats.org/officeDocument/2006/relationships/slide" Target="slides/slide10.xml"/><Relationship Id="rId22" Type="http://schemas.openxmlformats.org/officeDocument/2006/relationships/slide" Target="slides/slide11.xml"/><Relationship Id="rId23" Type="http://schemas.openxmlformats.org/officeDocument/2006/relationships/slide" Target="slides/slide12.xml"/><Relationship Id="rId24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0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sldImg"/>
          </p:nvPr>
        </p:nvSpPr>
        <p:spPr>
          <a:xfrm>
            <a:off x="0" y="76428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trike="noStrike" u="none">
                <a:solidFill>
                  <a:srgbClr val="000000"/>
                </a:solidFill>
                <a:uFillTx/>
                <a:latin typeface="Arial"/>
              </a:rPr>
              <a:t>Click to move the slide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Click to edit the notes format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dt" idx="28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ftr" idx="29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7" name="PlaceHolder 6"/>
          <p:cNvSpPr>
            <a:spLocks noGrp="1"/>
          </p:cNvSpPr>
          <p:nvPr>
            <p:ph type="sldNum" idx="30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77646117-5FAA-4EE0-B257-1885F65A9BD5}" type="slidenum"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1</a:t>
            </a:fld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2120" cy="3768840"/>
          </a:xfrm>
          <a:prstGeom prst="rect">
            <a:avLst/>
          </a:prstGeom>
          <a:ln w="0">
            <a:noFill/>
          </a:ln>
        </p:spPr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5040" cy="452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Use: NY - NY State - USA - North America - America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Add Texas and California.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8760" cy="943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79BDC37-EAC1-4A7F-A38F-9DFB52B4474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8760" cy="943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D4486ADB-7D4E-4425-9781-76CEF51377A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8760" cy="943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ED3C7CE1-35B2-4BFC-ADE4-96E7A1148F5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8760" cy="943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367683A7-2E2A-4F72-ACE2-6E39443A22F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8760" cy="943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39601CAA-178F-406E-8CAE-1037C6313CE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8760" cy="943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9D719B80-31B4-419E-AB1B-16C92E89CA0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8760" cy="943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3F43C65E-46B5-4F13-ACFC-8A891BD12E1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8760" cy="943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4564AA84-8593-4C27-9318-8A62BDC0A4B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8760" cy="943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5271F4D1-1C78-4DE4-91FC-B23E040F727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8760" cy="943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1683DE5A-AA95-4CAC-B783-BD2CF675284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<Relationship Id="rId3" Type="http://schemas.openxmlformats.org/officeDocument/2006/relationships/slideLayout" Target="../slideLayouts/slideLayout9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1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8760" cy="943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 idx="1"/>
          </p:nvPr>
        </p:nvSpPr>
        <p:spPr>
          <a:xfrm>
            <a:off x="3447360" y="5165280"/>
            <a:ext cx="3192120" cy="38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7227360" y="5165280"/>
            <a:ext cx="2345400" cy="38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8922CDD-0218-4517-8A3D-052CD7C6CE0A}" type="slidenum"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504000" y="5165280"/>
            <a:ext cx="2345400" cy="38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8760" cy="943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ftr" idx="4"/>
          </p:nvPr>
        </p:nvSpPr>
        <p:spPr>
          <a:xfrm>
            <a:off x="3447360" y="5165280"/>
            <a:ext cx="3192120" cy="38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sldNum" idx="5"/>
          </p:nvPr>
        </p:nvSpPr>
        <p:spPr>
          <a:xfrm>
            <a:off x="7227360" y="5165280"/>
            <a:ext cx="2345400" cy="38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ACBA788-BD07-441E-B0CE-B520446ED42F}" type="slidenum"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0" name="PlaceHolder 5"/>
          <p:cNvSpPr>
            <a:spLocks noGrp="1"/>
          </p:cNvSpPr>
          <p:nvPr>
            <p:ph type="dt" idx="6"/>
          </p:nvPr>
        </p:nvSpPr>
        <p:spPr>
          <a:xfrm>
            <a:off x="504000" y="5165280"/>
            <a:ext cx="2345400" cy="38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8760" cy="943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ftr" idx="7"/>
          </p:nvPr>
        </p:nvSpPr>
        <p:spPr>
          <a:xfrm>
            <a:off x="3447360" y="5165280"/>
            <a:ext cx="3192120" cy="38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sldNum" idx="8"/>
          </p:nvPr>
        </p:nvSpPr>
        <p:spPr>
          <a:xfrm>
            <a:off x="7227360" y="5165280"/>
            <a:ext cx="2345400" cy="38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D141559-D442-412E-A076-1C8B27E54246}" type="slidenum"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7" name="PlaceHolder 5"/>
          <p:cNvSpPr>
            <a:spLocks noGrp="1"/>
          </p:cNvSpPr>
          <p:nvPr>
            <p:ph type="dt" idx="9"/>
          </p:nvPr>
        </p:nvSpPr>
        <p:spPr>
          <a:xfrm>
            <a:off x="504000" y="5165280"/>
            <a:ext cx="2345400" cy="38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8760" cy="943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ftr" idx="10"/>
          </p:nvPr>
        </p:nvSpPr>
        <p:spPr>
          <a:xfrm>
            <a:off x="3447360" y="5165280"/>
            <a:ext cx="3192120" cy="38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sldNum" idx="11"/>
          </p:nvPr>
        </p:nvSpPr>
        <p:spPr>
          <a:xfrm>
            <a:off x="7227360" y="5165280"/>
            <a:ext cx="2345400" cy="38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92A4A64-F5AB-4BAB-9096-024EE70E72C7}" type="slidenum"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4" name="PlaceHolder 5"/>
          <p:cNvSpPr>
            <a:spLocks noGrp="1"/>
          </p:cNvSpPr>
          <p:nvPr>
            <p:ph type="dt" idx="12"/>
          </p:nvPr>
        </p:nvSpPr>
        <p:spPr>
          <a:xfrm>
            <a:off x="504000" y="5165280"/>
            <a:ext cx="2345400" cy="38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8760" cy="943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ftr" idx="13"/>
          </p:nvPr>
        </p:nvSpPr>
        <p:spPr>
          <a:xfrm>
            <a:off x="3447360" y="5165280"/>
            <a:ext cx="3192120" cy="38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sldNum" idx="14"/>
          </p:nvPr>
        </p:nvSpPr>
        <p:spPr>
          <a:xfrm>
            <a:off x="7227360" y="5165280"/>
            <a:ext cx="2345400" cy="38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2CC59FB-775D-4073-B2D5-33A6B5659098}" type="slidenum"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dt" idx="15"/>
          </p:nvPr>
        </p:nvSpPr>
        <p:spPr>
          <a:xfrm>
            <a:off x="504000" y="5165280"/>
            <a:ext cx="2345400" cy="38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8760" cy="943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ftr" idx="16"/>
          </p:nvPr>
        </p:nvSpPr>
        <p:spPr>
          <a:xfrm>
            <a:off x="3447360" y="5165280"/>
            <a:ext cx="3192120" cy="38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sldNum" idx="17"/>
          </p:nvPr>
        </p:nvSpPr>
        <p:spPr>
          <a:xfrm>
            <a:off x="7227360" y="5165280"/>
            <a:ext cx="2345400" cy="38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7B7FC47-9066-427D-9A15-7D2B2905BD65}" type="slidenum"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1</a:t>
            </a:fld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dt" idx="18"/>
          </p:nvPr>
        </p:nvSpPr>
        <p:spPr>
          <a:xfrm>
            <a:off x="504000" y="5165280"/>
            <a:ext cx="2345400" cy="38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8760" cy="943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ftr" idx="19"/>
          </p:nvPr>
        </p:nvSpPr>
        <p:spPr>
          <a:xfrm>
            <a:off x="3447360" y="5165280"/>
            <a:ext cx="3192120" cy="38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sldNum" idx="20"/>
          </p:nvPr>
        </p:nvSpPr>
        <p:spPr>
          <a:xfrm>
            <a:off x="7227360" y="5165280"/>
            <a:ext cx="2345400" cy="38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CDC2AF1-609C-4F85-9094-F1272C7396BE}" type="slidenum"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1</a:t>
            </a:fld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dt" idx="21"/>
          </p:nvPr>
        </p:nvSpPr>
        <p:spPr>
          <a:xfrm>
            <a:off x="504000" y="5165280"/>
            <a:ext cx="2345400" cy="38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8760" cy="943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ftr" idx="22"/>
          </p:nvPr>
        </p:nvSpPr>
        <p:spPr>
          <a:xfrm>
            <a:off x="3447360" y="5165280"/>
            <a:ext cx="3192120" cy="38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sldNum" idx="23"/>
          </p:nvPr>
        </p:nvSpPr>
        <p:spPr>
          <a:xfrm>
            <a:off x="7227360" y="5165280"/>
            <a:ext cx="2345400" cy="38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D837758-660C-4062-AD93-2F3DF2898694}" type="slidenum"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0" name="PlaceHolder 5"/>
          <p:cNvSpPr>
            <a:spLocks noGrp="1"/>
          </p:cNvSpPr>
          <p:nvPr>
            <p:ph type="dt" idx="24"/>
          </p:nvPr>
        </p:nvSpPr>
        <p:spPr>
          <a:xfrm>
            <a:off x="504000" y="5165280"/>
            <a:ext cx="2345400" cy="38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2"/>
    <p:sldLayoutId id="2147483664" r:id="rId3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8760" cy="943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ftr" idx="25"/>
          </p:nvPr>
        </p:nvSpPr>
        <p:spPr>
          <a:xfrm>
            <a:off x="3447360" y="5165280"/>
            <a:ext cx="3192120" cy="38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sldNum" idx="26"/>
          </p:nvPr>
        </p:nvSpPr>
        <p:spPr>
          <a:xfrm>
            <a:off x="7227360" y="5165280"/>
            <a:ext cx="2345400" cy="38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D136F0D-A33E-4695-9CC8-8CE65E6FA48E}" type="slidenum"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1</a:t>
            </a:fld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dt" idx="27"/>
          </p:nvPr>
        </p:nvSpPr>
        <p:spPr>
          <a:xfrm>
            <a:off x="504000" y="5165280"/>
            <a:ext cx="2345400" cy="38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9" name="PlaceHolder 5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video" Target="../media/media8.mp4"/><Relationship Id="rId2" Type="http://schemas.microsoft.com/office/2007/relationships/media" Target="../media/media8.mp4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9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hyperlink" Target="https://networker.infoloom.com/" TargetMode="External"/><Relationship Id="rId2" Type="http://schemas.openxmlformats.org/officeDocument/2006/relationships/hyperlink" Target="https://infoloom.com/" TargetMode="External"/><Relationship Id="rId3" Type="http://schemas.openxmlformats.org/officeDocument/2006/relationships/slideLayout" Target="../slideLayouts/slideLayout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9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video" Target="../media/media2.mp4"/><Relationship Id="rId2" Type="http://schemas.microsoft.com/office/2007/relationships/media" Target="../media/media2.mp4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9.xml"/><Relationship Id="rId5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video" Target="../media/media4.mp4"/><Relationship Id="rId2" Type="http://schemas.microsoft.com/office/2007/relationships/media" Target="../media/media4.mp4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9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video" Target="../media/media6.mp4"/><Relationship Id="rId2" Type="http://schemas.microsoft.com/office/2007/relationships/media" Target="../media/media6.mp4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8760" cy="943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rgbClr val="000000"/>
                </a:solidFill>
                <a:uFillTx/>
                <a:latin typeface="Arial"/>
              </a:rPr>
              <a:t>The Networker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68760" cy="328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Arial"/>
              </a:rPr>
              <a:t>March 8, 2025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Arial"/>
              </a:rPr>
              <a:t>Michel Biezunski, Infoloom</a:t>
            </a:r>
            <a:br>
              <a:rPr sz="3200"/>
            </a:b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</a:rPr>
              <a:t>WIAD, New York City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Arial"/>
              </a:rPr>
              <a:t>mb@infoloom.com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228600" y="197640"/>
            <a:ext cx="2741400" cy="943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rgbClr val="000000"/>
                </a:solidFill>
                <a:uFillTx/>
                <a:latin typeface="Arial"/>
              </a:rPr>
              <a:t>Views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91" name="" descr="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011840" y="0"/>
            <a:ext cx="6044760" cy="5484600"/>
          </a:xfrm>
          <a:prstGeom prst="rect">
            <a:avLst/>
          </a:prstGeom>
          <a:ln w="0">
            <a:noFill/>
          </a:ln>
        </p:spPr>
      </p:pic>
      <p:sp>
        <p:nvSpPr>
          <p:cNvPr id="92" name=""/>
          <p:cNvSpPr/>
          <p:nvPr/>
        </p:nvSpPr>
        <p:spPr>
          <a:xfrm>
            <a:off x="685800" y="1828800"/>
            <a:ext cx="2097720" cy="856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Relations as topics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View by Relations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Graph View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8760" cy="943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rgbClr val="000000"/>
                </a:solidFill>
                <a:uFillTx/>
                <a:latin typeface="Arial"/>
              </a:rPr>
              <a:t>Next Steps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0560" cy="32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9999"/>
          </a:bodyPr>
          <a:p>
            <a:pPr marL="432000" indent="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</a:rPr>
              <a:t>Open-sourcing in progress.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</a:rPr>
              <a:t>Creation of a Networker Users Group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</a:rPr>
              <a:t>Infoloom Role: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864000" indent="0">
              <a:lnSpc>
                <a:spcPct val="100000"/>
              </a:lnSpc>
              <a:spcBef>
                <a:spcPts val="1134"/>
              </a:spcBef>
              <a:buNone/>
              <a:tabLst>
                <a:tab algn="l" pos="0"/>
              </a:tabLst>
            </a:pPr>
            <a:r>
              <a:rPr b="0" lang="en-US" sz="2800" strike="noStrike" u="none">
                <a:solidFill>
                  <a:srgbClr val="000000"/>
                </a:solidFill>
                <a:uFillTx/>
                <a:latin typeface="Arial"/>
              </a:rPr>
              <a:t>Provide Consulting Services and Cloud-based installs 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864000" indent="0">
              <a:lnSpc>
                <a:spcPct val="100000"/>
              </a:lnSpc>
              <a:spcBef>
                <a:spcPts val="1134"/>
              </a:spcBef>
              <a:buNone/>
              <a:tabLst>
                <a:tab algn="l" pos="0"/>
              </a:tabLst>
            </a:pPr>
            <a:r>
              <a:rPr b="0" lang="en-US" sz="2800" strike="noStrike" u="none">
                <a:solidFill>
                  <a:srgbClr val="000000"/>
                </a:solidFill>
                <a:uFillTx/>
                <a:latin typeface="Arial"/>
              </a:rPr>
              <a:t>Custom developments for clients.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8760" cy="943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rgbClr val="000000"/>
                </a:solidFill>
                <a:uFillTx/>
                <a:latin typeface="Arial"/>
              </a:rPr>
              <a:t>Links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68760" cy="328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0" lang="en-US" sz="3200" strike="noStrike" u="none">
                <a:solidFill>
                  <a:srgbClr val="0000ee"/>
                </a:solidFill>
                <a:uFillTx/>
                <a:latin typeface="Arial"/>
                <a:hlinkClick r:id="rId1"/>
              </a:rPr>
              <a:t>https://networker.infoloom.com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0" lang="en-US" sz="3200" strike="noStrike" u="none">
                <a:solidFill>
                  <a:srgbClr val="0000ee"/>
                </a:solidFill>
                <a:uFillTx/>
                <a:latin typeface="Arial"/>
                <a:hlinkClick r:id="rId2"/>
              </a:rPr>
              <a:t>https://infoloom.com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/>
          </p:nvPr>
        </p:nvSpPr>
        <p:spPr>
          <a:xfrm>
            <a:off x="914400" y="1514160"/>
            <a:ext cx="7724520" cy="328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0000" lnSpcReduction="19999"/>
          </a:bodyPr>
          <a:p>
            <a:pPr marL="432000" indent="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Arial"/>
              </a:rPr>
              <a:t>Platform to ingest, curate and publish taxonomies and knowledge graphs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br>
              <a:rPr sz="2400"/>
            </a:br>
            <a:r>
              <a:rPr b="0" lang="en-US" sz="2400" strike="noStrike" u="none">
                <a:solidFill>
                  <a:srgbClr val="000000"/>
                </a:solidFill>
                <a:uFillTx/>
                <a:latin typeface="Arial"/>
              </a:rPr>
              <a:t>Super-easy to use. Can handle complex situations.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br>
              <a:rPr sz="2400"/>
            </a:br>
            <a:r>
              <a:rPr b="0" lang="en-US" sz="2400" strike="noStrike" u="none">
                <a:solidFill>
                  <a:srgbClr val="000000"/>
                </a:solidFill>
                <a:uFillTx/>
                <a:latin typeface="Arial"/>
              </a:rPr>
              <a:t>Open Import/Export features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br>
              <a:rPr sz="2400"/>
            </a:br>
            <a:r>
              <a:rPr b="0" lang="en-US" sz="2400" strike="noStrike" u="none">
                <a:solidFill>
                  <a:srgbClr val="000000"/>
                </a:solidFill>
                <a:uFillTx/>
                <a:latin typeface="Arial"/>
              </a:rPr>
              <a:t>Usable as standalone or as middleware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br>
              <a:rPr sz="2400"/>
            </a:br>
            <a:r>
              <a:rPr b="0" lang="en-US" sz="2400" strike="noStrike" u="none">
                <a:solidFill>
                  <a:srgbClr val="000000"/>
                </a:solidFill>
                <a:uFillTx/>
                <a:latin typeface="Arial"/>
              </a:rPr>
              <a:t>Cloud-based, 5++ years of development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br>
              <a:rPr sz="2400"/>
            </a:b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8760" cy="943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rgbClr val="000000"/>
                </a:solidFill>
                <a:uFillTx/>
                <a:latin typeface="Arial"/>
              </a:rPr>
              <a:t>What is the Networker?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8760" cy="943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rgbClr val="000000"/>
                </a:solidFill>
                <a:uFillTx/>
                <a:latin typeface="Arial"/>
              </a:rPr>
              <a:t>Design Principles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0560" cy="32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Font typeface="Wingdings" charset="2"/>
              <a:buChar char=""/>
              <a:tabLst>
                <a:tab algn="l" pos="0"/>
              </a:tabLst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Arial"/>
              </a:rPr>
              <a:t>Human brain is not tabular.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864000" indent="0">
              <a:lnSpc>
                <a:spcPct val="100000"/>
              </a:lnSpc>
              <a:spcBef>
                <a:spcPts val="1134"/>
              </a:spcBef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Arial"/>
              </a:rPr>
              <a:t>We can freely associate any thought with another. Our intelligence is not artificial.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Font typeface="Wingdings" charset="2"/>
              <a:buChar char=""/>
              <a:tabLst>
                <a:tab algn="l" pos="0"/>
              </a:tabLst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Arial"/>
              </a:rPr>
              <a:t>Sometimes, it is important to access precise and accurate data that represents real facts.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Font typeface="Wingdings" charset="2"/>
              <a:buChar char=""/>
              <a:tabLst>
                <a:tab algn="l" pos="0"/>
              </a:tabLst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Arial"/>
              </a:rPr>
              <a:t>Tech is designed to help humans, instead of enslaving them.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Font typeface="Wingdings" charset="2"/>
              <a:buChar char=""/>
              <a:tabLst>
                <a:tab algn="l" pos="0"/>
              </a:tabLst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Arial"/>
              </a:rPr>
              <a:t>Multiple perspectives can coexist using the same data.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8760" cy="943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rgbClr val="000000"/>
                </a:solidFill>
                <a:uFillTx/>
                <a:latin typeface="Arial"/>
              </a:rPr>
              <a:t>The Networker vs. AI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0560" cy="32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</a:rPr>
              <a:t>The Networker ingests data from various inputs. </a:t>
            </a: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</a:rPr>
              <a:t>AI-based tech is one of them.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br>
              <a:rPr sz="3200"/>
            </a:b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</a:rPr>
              <a:t>Curation tool 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864000" indent="0">
              <a:lnSpc>
                <a:spcPct val="100000"/>
              </a:lnSpc>
              <a:spcBef>
                <a:spcPts val="1134"/>
              </a:spcBef>
              <a:buNone/>
              <a:tabLst>
                <a:tab algn="l" pos="0"/>
              </a:tabLst>
            </a:pPr>
            <a:r>
              <a:rPr b="0" lang="en-US" sz="2800" strike="noStrike" u="none">
                <a:solidFill>
                  <a:srgbClr val="000000"/>
                </a:solidFill>
                <a:uFillTx/>
                <a:latin typeface="Arial"/>
              </a:rPr>
              <a:t>Analysis (Patterns), and custom scripts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864000" indent="0">
              <a:lnSpc>
                <a:spcPct val="100000"/>
              </a:lnSpc>
              <a:spcBef>
                <a:spcPts val="1134"/>
              </a:spcBef>
              <a:buNone/>
              <a:tabLst>
                <a:tab algn="l" pos="0"/>
              </a:tabLst>
            </a:pPr>
            <a:r>
              <a:rPr b="0" lang="en-US" sz="2800" strike="noStrike" u="none">
                <a:solidFill>
                  <a:srgbClr val="000000"/>
                </a:solidFill>
                <a:uFillTx/>
                <a:latin typeface="Arial"/>
              </a:rPr>
              <a:t>Manual (user-friendly user interface)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0" y="73440"/>
            <a:ext cx="10079640" cy="1249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rgbClr val="000000"/>
                </a:solidFill>
                <a:uFillTx/>
                <a:latin typeface="Arial"/>
              </a:rPr>
              <a:t>Where does the Networker come from?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0560" cy="32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9999"/>
          </a:bodyPr>
          <a:p>
            <a:pPr marL="432000" indent="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Topic Maps architecture (ISO/IEC 13250)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br>
              <a:rPr sz="1800"/>
            </a:b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Designed as a replacement for a knowlege tool used by the US government until 2019.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br>
              <a:rPr sz="1800"/>
            </a:b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Differs from: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864000" indent="0">
              <a:lnSpc>
                <a:spcPct val="100000"/>
              </a:lnSpc>
              <a:spcBef>
                <a:spcPts val="1134"/>
              </a:spcBef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RDF/Semantic Web tools for taxonomies, ontologies, knowledge graphs</a:t>
            </a:r>
            <a:br>
              <a:rPr sz="1800"/>
            </a:b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864000" indent="0">
              <a:lnSpc>
                <a:spcPct val="100000"/>
              </a:lnSpc>
              <a:spcBef>
                <a:spcPts val="1134"/>
              </a:spcBef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Data analysis products.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864000" indent="0">
              <a:lnSpc>
                <a:spcPct val="100000"/>
              </a:lnSpc>
              <a:spcBef>
                <a:spcPts val="1134"/>
              </a:spcBef>
              <a:buNone/>
              <a:tabLst>
                <a:tab algn="l" pos="0"/>
              </a:tabLst>
            </a:pPr>
            <a:br>
              <a:rPr sz="1800"/>
            </a:b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AI, GenAI, LLMs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8760" cy="943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rgbClr val="000000"/>
                </a:solidFill>
                <a:uFillTx/>
                <a:latin typeface="Arial"/>
              </a:rPr>
              <a:t>Use Cases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0" y="1828800"/>
            <a:ext cx="5209920" cy="32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Individual Use. Thoughts Organizer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Data Integration and Mapping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Data Curation and Cleaning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Knowledge Base Sharing &amp; Publishing 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80" name="" descr=""/>
          <p:cNvPicPr/>
          <p:nvPr/>
        </p:nvPicPr>
        <p:blipFill>
          <a:blip r:embed="rId1"/>
          <a:stretch/>
        </p:blipFill>
        <p:spPr>
          <a:xfrm>
            <a:off x="4800600" y="1086840"/>
            <a:ext cx="4922640" cy="47984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3380040" cy="943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rgbClr val="000000"/>
                </a:solidFill>
                <a:uFillTx/>
                <a:latin typeface="Arial"/>
              </a:rPr>
              <a:t>Starting from Scratch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457200" y="1828800"/>
            <a:ext cx="3380040" cy="274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Arial"/>
              </a:rPr>
              <a:t>Create topics and relationships as you go.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83" name="" descr="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343400" y="131760"/>
            <a:ext cx="5484240" cy="5352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3151440" cy="943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rgbClr val="000000"/>
                </a:solidFill>
                <a:uFillTx/>
                <a:latin typeface="Arial"/>
              </a:rPr>
              <a:t>Curation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85" name="" descr="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343400" y="141480"/>
            <a:ext cx="5229000" cy="5114160"/>
          </a:xfrm>
          <a:prstGeom prst="rect">
            <a:avLst/>
          </a:prstGeom>
          <a:ln w="0">
            <a:noFill/>
          </a:ln>
        </p:spPr>
      </p:pic>
      <p:sp>
        <p:nvSpPr>
          <p:cNvPr id="86" name="PlaceHolder 3"/>
          <p:cNvSpPr/>
          <p:nvPr/>
        </p:nvSpPr>
        <p:spPr>
          <a:xfrm>
            <a:off x="914400" y="2057400"/>
            <a:ext cx="2512440" cy="136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 fontScale="85000" lnSpcReduction="19999"/>
          </a:bodyPr>
          <a:p>
            <a:pPr marL="216000" indent="-216000">
              <a:lnSpc>
                <a:spcPct val="100000"/>
              </a:lnSpc>
              <a:spcBef>
                <a:spcPts val="1417"/>
              </a:spcBef>
              <a:tabLst>
                <a:tab algn="l" pos="0"/>
              </a:tabLst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Synonyms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417"/>
              </a:spcBef>
              <a:tabLst>
                <a:tab algn="l" pos="0"/>
              </a:tabLst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Split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417"/>
              </a:spcBef>
              <a:tabLst>
                <a:tab algn="l" pos="0"/>
              </a:tabLst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 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3151440" cy="943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rgbClr val="000000"/>
                </a:solidFill>
                <a:uFillTx/>
                <a:latin typeface="Arial"/>
              </a:rPr>
              <a:t>Taxonomies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8" name="PlaceHolder 4"/>
          <p:cNvSpPr/>
          <p:nvPr/>
        </p:nvSpPr>
        <p:spPr>
          <a:xfrm>
            <a:off x="457560" y="1828800"/>
            <a:ext cx="3380040" cy="274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Example: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tabLst>
                <a:tab algn="l" pos="0"/>
              </a:tabLst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Geographic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89" name="" descr="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3886200" y="-228600"/>
            <a:ext cx="5712840" cy="5763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1358</TotalTime>
  <Application>LibreOffice/24.8.5.2$Linux_X86_64 LibreOffice_project/480$Build-2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2025-02-16T21:54:00Z</dcterms:created>
  <dc:creator/>
  <dc:description/>
  <dc:language>en-US</dc:language>
  <cp:lastModifiedBy/>
  <dcterms:modified xsi:type="dcterms:W3CDTF">2025-03-08T11:55:01Z</dcterms:modified>
  <cp:revision>23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